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handoutMasterIdLst>
    <p:handoutMasterId r:id="rId15"/>
  </p:handoutMasterIdLst>
  <p:sldIdLst>
    <p:sldId id="2549" r:id="rId2"/>
    <p:sldId id="2552" r:id="rId3"/>
    <p:sldId id="2554" r:id="rId4"/>
    <p:sldId id="2548" r:id="rId5"/>
    <p:sldId id="2537" r:id="rId6"/>
    <p:sldId id="2562" r:id="rId7"/>
    <p:sldId id="2538" r:id="rId8"/>
    <p:sldId id="2551" r:id="rId9"/>
    <p:sldId id="2563" r:id="rId10"/>
    <p:sldId id="271" r:id="rId11"/>
    <p:sldId id="2547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zh.wikipedia.org/wiki/React" TargetMode="External"/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gramandoamedianoche.com/2008/09/eliminar-archivos-temporales-de-aspnet/" TargetMode="External"/><Relationship Id="rId1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File:C_Sharp_wordmark.svg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hyperlink" Target="https://game-icons.net/1x1/delapouite/elevator.html" TargetMode="External"/><Relationship Id="rId1" Type="http://schemas.openxmlformats.org/officeDocument/2006/relationships/image" Target="../media/image10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hyperlink" Target="http://jamisonwieser.com/post/30754264590/elevator-icons" TargetMode="External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zh.wikipedia.org/wiki/React" TargetMode="External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rogramandoamedianoche.com/2008/09/eliminar-archivos-temporales-de-aspnet/" TargetMode="External"/><Relationship Id="rId1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File:C_Sharp_wordmark.svg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hyperlink" Target="https://game-icons.net/1x1/delapouite/elevator.html" TargetMode="External"/><Relationship Id="rId1" Type="http://schemas.openxmlformats.org/officeDocument/2006/relationships/image" Target="../media/image10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hyperlink" Target="http://jamisonwieser.com/post/30754264590/elevator-icons" TargetMode="External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ReactJS is utilized because it enables you to use HTML as your template language and enhance HTML's syntax </a:t>
          </a:r>
          <a:r>
            <a:rPr lang="en-US" noProof="0" dirty="0"/>
            <a:t> </a:t>
          </a: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To produce content and manage HTTP requests, JavaScript is </a:t>
          </a:r>
          <a:r>
            <a:rPr lang="en-IN"/>
            <a:t>employed.</a:t>
          </a:r>
          <a:endParaRPr lang="en-US" noProof="0" dirty="0"/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</dgm:spPr>
    </dgm:pt>
    <dgm:pt modelId="{863410B7-CA0F-43F4-960E-9DA7059AF511}" type="pres">
      <dgm:prSet presAssocID="{FB4A9FD8-F785-44C2-9FDE-4644D2939FC9}" presName="iconRect" presStyleLbl="node1" presStyleIdx="0" presStyleCnt="2" custScaleX="136514" custScaleY="132876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6000" r="-6000"/>
          </a:stretch>
        </a:blipFill>
      </dgm:spPr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</dgm:spPr>
    </dgm:pt>
    <dgm:pt modelId="{6AC72B6A-45B7-4ABB-9EFD-F5AC17DE9608}" type="pres">
      <dgm:prSet presAssocID="{658DB0DD-496D-48FB-8B5A-ACAA73AC9B72}" presName="iconRect" presStyleLbl="node1" presStyleIdx="1" presStyleCnt="2" custScaleX="129937" custScaleY="113871"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81716A6-CBBA-4F0A-868C-1C986E5319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Instead of placing all the data in one huge warehouse, a </a:t>
          </a:r>
          <a:r>
            <a:rPr lang="en-US" dirty="0" err="1"/>
            <a:t>AzureSQL</a:t>
          </a:r>
          <a:r>
            <a:rPr lang="en-US" dirty="0"/>
            <a:t> database keeps the data in individual tables.</a:t>
          </a:r>
          <a:endParaRPr lang="en-IN" dirty="0"/>
        </a:p>
      </dgm:t>
    </dgm:pt>
    <dgm:pt modelId="{0F1DF785-97F3-49CA-AAEB-06954F76C916}" type="parTrans" cxnId="{5B6E5A58-CEAA-4DEA-BFDB-0135422B5A15}">
      <dgm:prSet/>
      <dgm:spPr/>
      <dgm:t>
        <a:bodyPr/>
        <a:lstStyle/>
        <a:p>
          <a:endParaRPr lang="en-IN"/>
        </a:p>
      </dgm:t>
    </dgm:pt>
    <dgm:pt modelId="{06B17414-686D-4ACE-B209-052C506E0C18}" type="sibTrans" cxnId="{5B6E5A58-CEAA-4DEA-BFDB-0135422B5A15}">
      <dgm:prSet/>
      <dgm:spPr/>
      <dgm:t>
        <a:bodyPr/>
        <a:lstStyle/>
        <a:p>
          <a:endParaRPr lang="en-IN"/>
        </a:p>
      </dgm:t>
    </dgm:pt>
    <dgm:pt modelId="{FB4A9FD8-F785-44C2-9FDE-4644D2939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ASP.NET is an open-source web framework that aids to build and maintain robust, scalable, and secure applications on any platform or device.</a:t>
          </a:r>
          <a:endParaRPr lang="en-US" noProof="0" dirty="0"/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It is primarily an </a:t>
          </a:r>
          <a:r>
            <a:rPr lang="en-US" b="0" i="0" dirty="0"/>
            <a:t>object-oriented, and type-safe programming language. C# enables developers to build many types of secure and robust applications that run in .NET.</a:t>
          </a:r>
          <a:endParaRPr lang="en-US" noProof="0" dirty="0"/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3" custAng="0"/>
      <dgm:spPr>
        <a:xfrm>
          <a:off x="0" y="849991"/>
          <a:ext cx="5906181" cy="1569215"/>
        </a:xfrm>
        <a:prstGeom prst="rect">
          <a:avLst/>
        </a:prstGeom>
      </dgm:spPr>
    </dgm:pt>
    <dgm:pt modelId="{863410B7-CA0F-43F4-960E-9DA7059AF511}" type="pres">
      <dgm:prSet presAssocID="{FB4A9FD8-F785-44C2-9FDE-4644D2939FC9}" presName="iconRect" presStyleLbl="node1" presStyleIdx="0" presStyleCnt="3" custScaleX="156483" custScaleY="145487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9000" r="-19000"/>
          </a:stretch>
        </a:blipFill>
      </dgm:spPr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3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3"/>
      <dgm:spPr>
        <a:xfrm>
          <a:off x="0" y="2811510"/>
          <a:ext cx="5906181" cy="1569215"/>
        </a:xfrm>
        <a:prstGeom prst="rect">
          <a:avLst/>
        </a:prstGeom>
      </dgm:spPr>
    </dgm:pt>
    <dgm:pt modelId="{6AC72B6A-45B7-4ABB-9EFD-F5AC17DE9608}" type="pres">
      <dgm:prSet presAssocID="{658DB0DD-496D-48FB-8B5A-ACAA73AC9B72}" presName="iconRect" presStyleLbl="node1" presStyleIdx="1" presStyleCnt="3" custScaleX="152542" custScaleY="138924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6000" b="-6000"/>
          </a:stretch>
        </a:blipFill>
      </dgm:spPr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3">
        <dgm:presLayoutVars>
          <dgm:chMax val="0"/>
          <dgm:chPref val="0"/>
        </dgm:presLayoutVars>
      </dgm:prSet>
      <dgm:spPr/>
    </dgm:pt>
    <dgm:pt modelId="{25EB9DF4-6769-47B4-AF11-2A88CA1D1714}" type="pres">
      <dgm:prSet presAssocID="{22C41B1D-4A52-4229-ADBC-7E4C5E5C3B73}" presName="sibTrans" presStyleCnt="0"/>
      <dgm:spPr/>
    </dgm:pt>
    <dgm:pt modelId="{6F27F2BB-7044-4EC3-B0D8-EE61AFC33FC2}" type="pres">
      <dgm:prSet presAssocID="{681716A6-CBBA-4F0A-868C-1C986E5319E0}" presName="compNode" presStyleCnt="0"/>
      <dgm:spPr/>
    </dgm:pt>
    <dgm:pt modelId="{AF6F8823-4418-4213-90D6-9BFA91E8D638}" type="pres">
      <dgm:prSet presAssocID="{681716A6-CBBA-4F0A-868C-1C986E5319E0}" presName="bgRect" presStyleLbl="bgShp" presStyleIdx="2" presStyleCnt="3"/>
      <dgm:spPr/>
    </dgm:pt>
    <dgm:pt modelId="{82146E3E-4B9E-447E-8566-C7E437785A7C}" type="pres">
      <dgm:prSet presAssocID="{681716A6-CBBA-4F0A-868C-1C986E5319E0}" presName="iconRect" presStyleLbl="node1" presStyleIdx="2" presStyleCnt="3" custScaleX="163369" custScaleY="159256" custLinFactNeighborX="6428"/>
      <dgm:spPr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BC6A7C06-112C-4E2A-A607-E015A725B405}" type="pres">
      <dgm:prSet presAssocID="{681716A6-CBBA-4F0A-868C-1C986E5319E0}" presName="spaceRect" presStyleCnt="0"/>
      <dgm:spPr/>
    </dgm:pt>
    <dgm:pt modelId="{5FAB2029-7E68-49C7-A027-B720414CACC8}" type="pres">
      <dgm:prSet presAssocID="{681716A6-CBBA-4F0A-868C-1C986E5319E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5B6E5A58-CEAA-4DEA-BFDB-0135422B5A15}" srcId="{FEBC1820-0E7C-4CC8-AF32-90D056649DDF}" destId="{681716A6-CBBA-4F0A-868C-1C986E5319E0}" srcOrd="2" destOrd="0" parTransId="{0F1DF785-97F3-49CA-AAEB-06954F76C916}" sibTransId="{06B17414-686D-4ACE-B209-052C506E0C18}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B123E3D8-E3AC-4848-BE53-99E9F7655B0F}" type="presOf" srcId="{681716A6-CBBA-4F0A-868C-1C986E5319E0}" destId="{5FAB2029-7E68-49C7-A027-B720414CACC8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  <dgm:cxn modelId="{036401B6-D72E-4413-B88D-DE6CB482DB56}" type="presParOf" srcId="{62B988CA-B890-45A0-A09D-F938A17DC46E}" destId="{25EB9DF4-6769-47B4-AF11-2A88CA1D1714}" srcOrd="3" destOrd="0" presId="urn:microsoft.com/office/officeart/2018/2/layout/IconVerticalSolidList"/>
    <dgm:cxn modelId="{316ADE45-4836-4AEC-8D4D-DD949E3D34F7}" type="presParOf" srcId="{62B988CA-B890-45A0-A09D-F938A17DC46E}" destId="{6F27F2BB-7044-4EC3-B0D8-EE61AFC33FC2}" srcOrd="4" destOrd="0" presId="urn:microsoft.com/office/officeart/2018/2/layout/IconVerticalSolidList"/>
    <dgm:cxn modelId="{99C938BD-9CAB-4EC6-BE5D-A92E16C27FEC}" type="presParOf" srcId="{6F27F2BB-7044-4EC3-B0D8-EE61AFC33FC2}" destId="{AF6F8823-4418-4213-90D6-9BFA91E8D638}" srcOrd="0" destOrd="0" presId="urn:microsoft.com/office/officeart/2018/2/layout/IconVerticalSolidList"/>
    <dgm:cxn modelId="{EA0E2CAA-729C-4792-9DE5-6F40E013816D}" type="presParOf" srcId="{6F27F2BB-7044-4EC3-B0D8-EE61AFC33FC2}" destId="{82146E3E-4B9E-447E-8566-C7E437785A7C}" srcOrd="1" destOrd="0" presId="urn:microsoft.com/office/officeart/2018/2/layout/IconVerticalSolidList"/>
    <dgm:cxn modelId="{D4174A15-0225-455D-B44E-45CD39359174}" type="presParOf" srcId="{6F27F2BB-7044-4EC3-B0D8-EE61AFC33FC2}" destId="{BC6A7C06-112C-4E2A-A607-E015A725B405}" srcOrd="2" destOrd="0" presId="urn:microsoft.com/office/officeart/2018/2/layout/IconVerticalSolidList"/>
    <dgm:cxn modelId="{11247008-CFAA-467F-83ED-A0749F67BC05}" type="presParOf" srcId="{6F27F2BB-7044-4EC3-B0D8-EE61AFC33FC2}" destId="{5FAB2029-7E68-49C7-A027-B720414CAC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Elevator Functions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dirty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 sz="1800" dirty="0"/>
        </a:p>
      </dgm:t>
    </dgm:pt>
    <dgm:pt modelId="{C6F41633-0FF0-486A-B30E-1ED0E1D05A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View Transaction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dirty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 sz="1800" dirty="0"/>
        </a:p>
      </dgm:t>
    </dgm:pt>
    <dgm:pt modelId="{B71CA56F-3FE0-4E91-A288-148D1A2195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View Lift Configuration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dirty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 sz="1800" dirty="0"/>
        </a:p>
      </dgm:t>
    </dgm:pt>
    <dgm:pt modelId="{40445AAF-79D1-46B9-8D2F-1FE4E740F55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Group Transaction by Date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dirty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 sz="1800" dirty="0"/>
        </a:p>
      </dgm:t>
    </dgm:pt>
    <dgm:pt modelId="{E65B21DD-05CD-44BA-8C05-14C59D8D104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2000" cap="none" dirty="0"/>
            <a:t>Overload Validation</a:t>
          </a:r>
        </a:p>
      </dgm:t>
    </dgm:pt>
    <dgm:pt modelId="{99D7790B-7082-4A02-AE1B-F1B27500F6B8}" type="parTrans" cxnId="{D69BC4D0-E7C6-48AA-9B72-B9501EBA4831}">
      <dgm:prSet/>
      <dgm:spPr/>
      <dgm:t>
        <a:bodyPr/>
        <a:lstStyle/>
        <a:p>
          <a:endParaRPr lang="en-IN"/>
        </a:p>
      </dgm:t>
    </dgm:pt>
    <dgm:pt modelId="{79828325-2B35-4FAE-81C8-33E481EE712D}" type="sibTrans" cxnId="{D69BC4D0-E7C6-48AA-9B72-B9501EBA4831}">
      <dgm:prSet/>
      <dgm:spPr/>
      <dgm:t>
        <a:bodyPr/>
        <a:lstStyle/>
        <a:p>
          <a:endParaRPr lang="en-IN"/>
        </a:p>
      </dgm:t>
    </dgm:pt>
    <dgm:pt modelId="{EDF007DD-6602-4F76-B93E-192C9917541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Update Transactions Automatically</a:t>
          </a:r>
        </a:p>
      </dgm:t>
    </dgm:pt>
    <dgm:pt modelId="{62F6B049-5A86-4773-97B0-FB8F2D68E34E}" type="parTrans" cxnId="{E1077B7F-8A26-4A5D-A4D4-113C05DFB349}">
      <dgm:prSet/>
      <dgm:spPr/>
      <dgm:t>
        <a:bodyPr/>
        <a:lstStyle/>
        <a:p>
          <a:endParaRPr lang="en-US"/>
        </a:p>
      </dgm:t>
    </dgm:pt>
    <dgm:pt modelId="{73E43BCC-08FA-432B-B565-0BF290F1320B}" type="sibTrans" cxnId="{E1077B7F-8A26-4A5D-A4D4-113C05DFB349}">
      <dgm:prSet/>
      <dgm:spPr/>
      <dgm:t>
        <a:bodyPr/>
        <a:lstStyle/>
        <a:p>
          <a:endParaRPr lang="en-US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6"/>
      <dgm:spPr>
        <a:xfrm>
          <a:off x="600792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2E004ED0-9912-4313-AFA2-7904C1513343}" type="pres">
      <dgm:prSet presAssocID="{18E90AE3-4EFE-423C-815C-68AB5448380C}" presName="iconRect" presStyleLbl="node1" presStyleIdx="0" presStyleCnt="6" custScaleX="196008" custScaleY="178001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000" b="-5000"/>
          </a:stretch>
        </a:blipFill>
        <a:ln>
          <a:solidFill>
            <a:schemeClr val="accent1">
              <a:lumMod val="40000"/>
              <a:lumOff val="60000"/>
            </a:schemeClr>
          </a:solidFill>
          <a:prstDash val="sysDot"/>
        </a:ln>
      </dgm:spPr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6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39E8B2A0-CE7B-4A5B-94F8-085FE406EAAF}" type="pres">
      <dgm:prSet presAssocID="{E65B21DD-05CD-44BA-8C05-14C59D8D1043}" presName="compNode" presStyleCnt="0"/>
      <dgm:spPr/>
    </dgm:pt>
    <dgm:pt modelId="{31297A9C-A425-4C03-B2B4-D5F6305F18DA}" type="pres">
      <dgm:prSet presAssocID="{E65B21DD-05CD-44BA-8C05-14C59D8D1043}" presName="iconBgRect" presStyleLbl="bgShp" presStyleIdx="1" presStyleCnt="6"/>
      <dgm:spPr>
        <a:prstGeom prst="rect">
          <a:avLst/>
        </a:prstGeom>
      </dgm:spPr>
    </dgm:pt>
    <dgm:pt modelId="{AE692FA3-87FC-4FC0-A2CF-67181B39357D}" type="pres">
      <dgm:prSet presAssocID="{E65B21DD-05CD-44BA-8C05-14C59D8D1043}" presName="iconRect" presStyleLbl="node1" presStyleIdx="1" presStyleCnt="6" custScaleX="172259" custScaleY="177450"/>
      <dgm:spPr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000" b="-4000"/>
          </a:stretch>
        </a:blipFill>
        <a:ln>
          <a:solidFill>
            <a:schemeClr val="accent1">
              <a:lumMod val="40000"/>
              <a:lumOff val="60000"/>
            </a:schemeClr>
          </a:solidFill>
          <a:prstDash val="sysDot"/>
        </a:ln>
      </dgm:spPr>
    </dgm:pt>
    <dgm:pt modelId="{494F9B8F-291A-4841-B763-C1C9C7D41908}" type="pres">
      <dgm:prSet presAssocID="{E65B21DD-05CD-44BA-8C05-14C59D8D1043}" presName="spaceRect" presStyleCnt="0"/>
      <dgm:spPr/>
    </dgm:pt>
    <dgm:pt modelId="{622DE732-F6A1-4952-914C-A4E08BEA0819}" type="pres">
      <dgm:prSet presAssocID="{E65B21DD-05CD-44BA-8C05-14C59D8D1043}" presName="textRect" presStyleLbl="revTx" presStyleIdx="1" presStyleCnt="6">
        <dgm:presLayoutVars>
          <dgm:chMax val="1"/>
          <dgm:chPref val="1"/>
        </dgm:presLayoutVars>
      </dgm:prSet>
      <dgm:spPr/>
    </dgm:pt>
    <dgm:pt modelId="{B7408287-3DF1-4298-BB4F-642E3312E9F4}" type="pres">
      <dgm:prSet presAssocID="{79828325-2B35-4FAE-81C8-33E481EE712D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2" presStyleCnt="6"/>
      <dgm:spPr>
        <a:xfrm>
          <a:off x="3393616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E1CCDF7A-EBE7-495D-AEE1-FE9FEEA33C81}" type="pres">
      <dgm:prSet presAssocID="{C6F41633-0FF0-486A-B30E-1ED0E1D05A80}" presName="iconRect" presStyleLbl="node1" presStyleIdx="2" presStyleCnt="6" custScaleX="205921" custScaleY="189850"/>
      <dgm:spPr>
        <a:blipFill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2" presStyleCnt="6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3" presStyleCnt="6"/>
      <dgm:spPr>
        <a:xfrm>
          <a:off x="6186441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338E22CF-4E7D-49DB-8D62-BFBE95644B7C}" type="pres">
      <dgm:prSet presAssocID="{B71CA56F-3FE0-4E91-A288-148D1A219531}" presName="iconRect" presStyleLbl="node1" presStyleIdx="3" presStyleCnt="6" custScaleX="205892" custScaleY="193853"/>
      <dgm:spPr>
        <a:blipFill>
          <a:blip xmlns:r="http://schemas.openxmlformats.org/officeDocument/2006/relationships" r:embed="rId7">
            <a:biLevel thresh="7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 with solid fill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3" presStyleCnt="6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4" presStyleCnt="6"/>
      <dgm:spPr>
        <a:xfrm>
          <a:off x="8979265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65ED3257-C9EC-49C5-B86D-6D93DABEBEEB}" type="pres">
      <dgm:prSet presAssocID="{40445AAF-79D1-46B9-8D2F-1FE4E740F550}" presName="iconRect" presStyleLbl="node1" presStyleIdx="4" presStyleCnt="6" custScaleX="219735" custScaleY="205702"/>
      <dgm:spPr>
        <a:blipFill>
          <a:blip xmlns:r="http://schemas.openxmlformats.org/officeDocument/2006/relationships" r:embed="rId9">
            <a:biLevel thresh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4" presStyleCnt="6">
        <dgm:presLayoutVars>
          <dgm:chMax val="1"/>
          <dgm:chPref val="1"/>
        </dgm:presLayoutVars>
      </dgm:prSet>
      <dgm:spPr/>
    </dgm:pt>
    <dgm:pt modelId="{79317D02-3A0B-4ABB-9044-03AB9B4F3F52}" type="pres">
      <dgm:prSet presAssocID="{54582B31-660E-455B-967C-39B58B2EE975}" presName="sibTrans" presStyleCnt="0"/>
      <dgm:spPr/>
    </dgm:pt>
    <dgm:pt modelId="{F341CBE2-96AE-41AA-9AAA-81F1AC4DF0F2}" type="pres">
      <dgm:prSet presAssocID="{EDF007DD-6602-4F76-B93E-192C99175418}" presName="compNode" presStyleCnt="0"/>
      <dgm:spPr/>
    </dgm:pt>
    <dgm:pt modelId="{65536747-85A9-4E80-9602-C67CD1FBB07C}" type="pres">
      <dgm:prSet presAssocID="{EDF007DD-6602-4F76-B93E-192C99175418}" presName="iconBgRect" presStyleLbl="bgShp" presStyleIdx="5" presStyleCnt="6"/>
      <dgm:spPr>
        <a:noFill/>
        <a:ln>
          <a:solidFill>
            <a:schemeClr val="accent1">
              <a:lumMod val="40000"/>
              <a:lumOff val="60000"/>
            </a:schemeClr>
          </a:solidFill>
        </a:ln>
      </dgm:spPr>
    </dgm:pt>
    <dgm:pt modelId="{7B62BC5B-64A6-4AB5-B504-7370635A17E5}" type="pres">
      <dgm:prSet presAssocID="{EDF007DD-6602-4F76-B93E-192C99175418}" presName="iconRect" presStyleLbl="node1" presStyleIdx="5" presStyleCnt="6"/>
      <dgm:spPr>
        <a:blipFill>
          <a:blip xmlns:r="http://schemas.openxmlformats.org/officeDocument/2006/relationships" r:embed="rId11">
            <a:biLevel thresh="7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 with solid fill"/>
        </a:ext>
      </dgm:extLst>
    </dgm:pt>
    <dgm:pt modelId="{71DC2C71-C361-4027-8FD9-A8B77D4C2D8F}" type="pres">
      <dgm:prSet presAssocID="{EDF007DD-6602-4F76-B93E-192C99175418}" presName="spaceRect" presStyleCnt="0"/>
      <dgm:spPr/>
    </dgm:pt>
    <dgm:pt modelId="{2DDB22AB-7E47-4A21-BB25-ECA1713940C6}" type="pres">
      <dgm:prSet presAssocID="{EDF007DD-6602-4F76-B93E-192C9917541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4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3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2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E1077B7F-8A26-4A5D-A4D4-113C05DFB349}" srcId="{F4EA3051-5518-4A68-9136-046CAA7BA59D}" destId="{EDF007DD-6602-4F76-B93E-192C99175418}" srcOrd="5" destOrd="0" parTransId="{62F6B049-5A86-4773-97B0-FB8F2D68E34E}" sibTransId="{73E43BCC-08FA-432B-B565-0BF290F1320B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4C679AC9-A8B7-4C67-9B85-23F133BED758}" type="presOf" srcId="{E65B21DD-05CD-44BA-8C05-14C59D8D1043}" destId="{622DE732-F6A1-4952-914C-A4E08BEA0819}" srcOrd="0" destOrd="0" presId="urn:microsoft.com/office/officeart/2018/5/layout/IconCircleLabelList"/>
    <dgm:cxn modelId="{D69BC4D0-E7C6-48AA-9B72-B9501EBA4831}" srcId="{F4EA3051-5518-4A68-9136-046CAA7BA59D}" destId="{E65B21DD-05CD-44BA-8C05-14C59D8D1043}" srcOrd="1" destOrd="0" parTransId="{99D7790B-7082-4A02-AE1B-F1B27500F6B8}" sibTransId="{79828325-2B35-4FAE-81C8-33E481EE712D}"/>
    <dgm:cxn modelId="{2B85FDF9-916B-4456-9971-98E78233B0F3}" type="presOf" srcId="{EDF007DD-6602-4F76-B93E-192C99175418}" destId="{2DDB22AB-7E47-4A21-BB25-ECA1713940C6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A37E711E-21D5-4E38-A270-2C4DCFF65088}" type="presParOf" srcId="{C2FDEC8C-E2B9-4774-8D9D-AED7D6C0D55B}" destId="{39E8B2A0-CE7B-4A5B-94F8-085FE406EAAF}" srcOrd="2" destOrd="0" presId="urn:microsoft.com/office/officeart/2018/5/layout/IconCircleLabelList"/>
    <dgm:cxn modelId="{ADC184D7-7C62-48E9-9FD5-3395C367BAC2}" type="presParOf" srcId="{39E8B2A0-CE7B-4A5B-94F8-085FE406EAAF}" destId="{31297A9C-A425-4C03-B2B4-D5F6305F18DA}" srcOrd="0" destOrd="0" presId="urn:microsoft.com/office/officeart/2018/5/layout/IconCircleLabelList"/>
    <dgm:cxn modelId="{6CFB215E-F124-4E99-9AAD-C1EAECA384B7}" type="presParOf" srcId="{39E8B2A0-CE7B-4A5B-94F8-085FE406EAAF}" destId="{AE692FA3-87FC-4FC0-A2CF-67181B39357D}" srcOrd="1" destOrd="0" presId="urn:microsoft.com/office/officeart/2018/5/layout/IconCircleLabelList"/>
    <dgm:cxn modelId="{16B198F8-639E-49C8-92A7-553DF48937AB}" type="presParOf" srcId="{39E8B2A0-CE7B-4A5B-94F8-085FE406EAAF}" destId="{494F9B8F-291A-4841-B763-C1C9C7D41908}" srcOrd="2" destOrd="0" presId="urn:microsoft.com/office/officeart/2018/5/layout/IconCircleLabelList"/>
    <dgm:cxn modelId="{02355E30-9C31-4788-8C2C-FF5A3B16167F}" type="presParOf" srcId="{39E8B2A0-CE7B-4A5B-94F8-085FE406EAAF}" destId="{622DE732-F6A1-4952-914C-A4E08BEA0819}" srcOrd="3" destOrd="0" presId="urn:microsoft.com/office/officeart/2018/5/layout/IconCircleLabelList"/>
    <dgm:cxn modelId="{8681EC69-F5BD-4270-94E3-18AD1CE44566}" type="presParOf" srcId="{C2FDEC8C-E2B9-4774-8D9D-AED7D6C0D55B}" destId="{B7408287-3DF1-4298-BB4F-642E3312E9F4}" srcOrd="3" destOrd="0" presId="urn:microsoft.com/office/officeart/2018/5/layout/IconCircleLabelList"/>
    <dgm:cxn modelId="{7C4CE7F9-F37F-41C2-B5FB-26ABDF07D9CD}" type="presParOf" srcId="{C2FDEC8C-E2B9-4774-8D9D-AED7D6C0D55B}" destId="{5D2065B8-BF24-455A-8EE1-5E67BE48B81B}" srcOrd="4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5" destOrd="0" presId="urn:microsoft.com/office/officeart/2018/5/layout/IconCircleLabelList"/>
    <dgm:cxn modelId="{EA2D6397-B7FF-4B70-8683-710CC3C3405F}" type="presParOf" srcId="{C2FDEC8C-E2B9-4774-8D9D-AED7D6C0D55B}" destId="{8CE0322A-4FD6-41C9-8DFD-125E5558BCB9}" srcOrd="6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7" destOrd="0" presId="urn:microsoft.com/office/officeart/2018/5/layout/IconCircleLabelList"/>
    <dgm:cxn modelId="{5B66B95A-F99E-45B6-B77F-48698200D815}" type="presParOf" srcId="{C2FDEC8C-E2B9-4774-8D9D-AED7D6C0D55B}" destId="{862E03AE-4DC1-45B4-ACA6-12DC9646DF09}" srcOrd="8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  <dgm:cxn modelId="{DA6ABFD0-9550-4F64-9432-D83BF6303B2C}" type="presParOf" srcId="{C2FDEC8C-E2B9-4774-8D9D-AED7D6C0D55B}" destId="{79317D02-3A0B-4ABB-9044-03AB9B4F3F52}" srcOrd="9" destOrd="0" presId="urn:microsoft.com/office/officeart/2018/5/layout/IconCircleLabelList"/>
    <dgm:cxn modelId="{4D120782-D241-417B-91F7-EB668FB7CE16}" type="presParOf" srcId="{C2FDEC8C-E2B9-4774-8D9D-AED7D6C0D55B}" destId="{F341CBE2-96AE-41AA-9AAA-81F1AC4DF0F2}" srcOrd="10" destOrd="0" presId="urn:microsoft.com/office/officeart/2018/5/layout/IconCircleLabelList"/>
    <dgm:cxn modelId="{8A3A4CC7-9470-4715-846B-B9282E4B7D60}" type="presParOf" srcId="{F341CBE2-96AE-41AA-9AAA-81F1AC4DF0F2}" destId="{65536747-85A9-4E80-9602-C67CD1FBB07C}" srcOrd="0" destOrd="0" presId="urn:microsoft.com/office/officeart/2018/5/layout/IconCircleLabelList"/>
    <dgm:cxn modelId="{5DB78267-4CB4-46A3-BA4F-9CDC71559153}" type="presParOf" srcId="{F341CBE2-96AE-41AA-9AAA-81F1AC4DF0F2}" destId="{7B62BC5B-64A6-4AB5-B504-7370635A17E5}" srcOrd="1" destOrd="0" presId="urn:microsoft.com/office/officeart/2018/5/layout/IconCircleLabelList"/>
    <dgm:cxn modelId="{F6C134A4-2BE5-4599-8294-B894FE8EF74A}" type="presParOf" srcId="{F341CBE2-96AE-41AA-9AAA-81F1AC4DF0F2}" destId="{71DC2C71-C361-4027-8FD9-A8B77D4C2D8F}" srcOrd="2" destOrd="0" presId="urn:microsoft.com/office/officeart/2018/5/layout/IconCircleLabelList"/>
    <dgm:cxn modelId="{E5DF8E9A-321B-4DE3-9EF8-43C9E60B6F5D}" type="presParOf" srcId="{F341CBE2-96AE-41AA-9AAA-81F1AC4DF0F2}" destId="{2DDB22AB-7E47-4A21-BB25-ECA1713940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328471" y="1099189"/>
          <a:ext cx="1220394" cy="1187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6000" r="-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ReactJS is utilized because it enables you to use HTML as your template language and enhance HTML's syntax </a:t>
          </a:r>
          <a:r>
            <a:rPr lang="en-US" sz="1900" kern="1200" noProof="0" dirty="0"/>
            <a:t> </a:t>
          </a: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357869" y="3215889"/>
          <a:ext cx="1161598" cy="101797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To produce content and manage HTTP requests, JavaScript is </a:t>
          </a:r>
          <a:r>
            <a:rPr lang="en-IN" sz="1900" kern="1200"/>
            <a:t>employed.</a:t>
          </a:r>
          <a:endParaRPr lang="en-US" sz="1900" kern="1200" noProof="0" dirty="0"/>
        </a:p>
      </dsp:txBody>
      <dsp:txXfrm>
        <a:off x="1877337" y="2912175"/>
        <a:ext cx="3067065" cy="1625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680"/>
          <a:ext cx="5284794" cy="1591879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234279" y="159726"/>
          <a:ext cx="1370061" cy="1273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38620" y="680"/>
          <a:ext cx="3446173" cy="1591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74" tIns="168474" rIns="168474" bIns="1684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ASP.NET is an open-source web framework that aids to build and maintain robust, scalable, and secure applications on any platform or device.</a:t>
          </a:r>
          <a:endParaRPr lang="en-US" sz="1600" kern="1200" noProof="0" dirty="0"/>
        </a:p>
      </dsp:txBody>
      <dsp:txXfrm>
        <a:off x="1838620" y="680"/>
        <a:ext cx="3446173" cy="1591879"/>
      </dsp:txXfrm>
    </dsp:sp>
    <dsp:sp modelId="{5EDC32A8-8A30-43AA-B28C-4DE1051927E9}">
      <dsp:nvSpPr>
        <dsp:cNvPr id="0" name=""/>
        <dsp:cNvSpPr/>
      </dsp:nvSpPr>
      <dsp:spPr>
        <a:xfrm>
          <a:off x="0" y="1990529"/>
          <a:ext cx="5284794" cy="1591879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251532" y="2178305"/>
          <a:ext cx="1335556" cy="1216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6000" b="-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38620" y="1990529"/>
          <a:ext cx="3446173" cy="1591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74" tIns="168474" rIns="168474" bIns="1684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It is primarily an </a:t>
          </a:r>
          <a:r>
            <a:rPr lang="en-US" sz="1600" b="0" i="0" kern="1200" dirty="0"/>
            <a:t>object-oriented, and type-safe programming language. C# enables developers to build many types of secure and robust applications that run in .NET.</a:t>
          </a:r>
          <a:endParaRPr lang="en-US" sz="1600" kern="1200" noProof="0" dirty="0"/>
        </a:p>
      </dsp:txBody>
      <dsp:txXfrm>
        <a:off x="1838620" y="1990529"/>
        <a:ext cx="3446173" cy="1591879"/>
      </dsp:txXfrm>
    </dsp:sp>
    <dsp:sp modelId="{AF6F8823-4418-4213-90D6-9BFA91E8D638}">
      <dsp:nvSpPr>
        <dsp:cNvPr id="0" name=""/>
        <dsp:cNvSpPr/>
      </dsp:nvSpPr>
      <dsp:spPr>
        <a:xfrm>
          <a:off x="0" y="3980378"/>
          <a:ext cx="5284794" cy="15918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46E3E-4B9E-447E-8566-C7E437785A7C}">
      <dsp:nvSpPr>
        <dsp:cNvPr id="0" name=""/>
        <dsp:cNvSpPr/>
      </dsp:nvSpPr>
      <dsp:spPr>
        <a:xfrm>
          <a:off x="260414" y="4079148"/>
          <a:ext cx="1430350" cy="1394339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B2029-7E68-49C7-A027-B720414CACC8}">
      <dsp:nvSpPr>
        <dsp:cNvPr id="0" name=""/>
        <dsp:cNvSpPr/>
      </dsp:nvSpPr>
      <dsp:spPr>
        <a:xfrm>
          <a:off x="1838620" y="3980378"/>
          <a:ext cx="3446173" cy="1591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74" tIns="168474" rIns="168474" bIns="16847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Instead of placing all the data in one huge warehouse, a </a:t>
          </a:r>
          <a:r>
            <a:rPr lang="en-US" sz="1600" kern="1200" dirty="0" err="1"/>
            <a:t>AzureSQL</a:t>
          </a:r>
          <a:r>
            <a:rPr lang="en-US" sz="1600" kern="1200" dirty="0"/>
            <a:t> database keeps the data in individual tables.</a:t>
          </a:r>
          <a:endParaRPr lang="en-IN" sz="1600" kern="1200" dirty="0"/>
        </a:p>
      </dsp:txBody>
      <dsp:txXfrm>
        <a:off x="1838620" y="3980378"/>
        <a:ext cx="3446173" cy="1591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488077" y="124304"/>
          <a:ext cx="1098000" cy="109800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419651" y="112601"/>
          <a:ext cx="1234850" cy="1121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accent1">
              <a:lumMod val="40000"/>
              <a:lumOff val="60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37077" y="1564304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Elevator Functions</a:t>
          </a:r>
        </a:p>
      </dsp:txBody>
      <dsp:txXfrm>
        <a:off x="137077" y="1564304"/>
        <a:ext cx="1800000" cy="787500"/>
      </dsp:txXfrm>
    </dsp:sp>
    <dsp:sp modelId="{31297A9C-A425-4C03-B2B4-D5F6305F18DA}">
      <dsp:nvSpPr>
        <dsp:cNvPr id="0" name=""/>
        <dsp:cNvSpPr/>
      </dsp:nvSpPr>
      <dsp:spPr>
        <a:xfrm>
          <a:off x="2603077" y="123437"/>
          <a:ext cx="1098000" cy="109800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92FA3-87FC-4FC0-A2CF-67181B39357D}">
      <dsp:nvSpPr>
        <dsp:cNvPr id="0" name=""/>
        <dsp:cNvSpPr/>
      </dsp:nvSpPr>
      <dsp:spPr>
        <a:xfrm>
          <a:off x="2609461" y="113469"/>
          <a:ext cx="1085231" cy="1117935"/>
        </a:xfrm>
        <a:prstGeom prst="rect">
          <a:avLst/>
        </a:prstGeom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000" b="-4000"/>
          </a:stretch>
        </a:blipFill>
        <a:ln w="15875" cap="flat" cmpd="sng" algn="ctr">
          <a:solidFill>
            <a:schemeClr val="accent1">
              <a:lumMod val="40000"/>
              <a:lumOff val="60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DE732-F6A1-4952-914C-A4E08BEA0819}">
      <dsp:nvSpPr>
        <dsp:cNvPr id="0" name=""/>
        <dsp:cNvSpPr/>
      </dsp:nvSpPr>
      <dsp:spPr>
        <a:xfrm>
          <a:off x="2252077" y="1563437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kern="1200" cap="none" dirty="0"/>
            <a:t>Overload Validation</a:t>
          </a:r>
        </a:p>
      </dsp:txBody>
      <dsp:txXfrm>
        <a:off x="2252077" y="1563437"/>
        <a:ext cx="1800000" cy="787500"/>
      </dsp:txXfrm>
    </dsp:sp>
    <dsp:sp modelId="{D24D21FC-62C1-4CB3-8209-8661C3C79008}">
      <dsp:nvSpPr>
        <dsp:cNvPr id="0" name=""/>
        <dsp:cNvSpPr/>
      </dsp:nvSpPr>
      <dsp:spPr>
        <a:xfrm>
          <a:off x="4718077" y="142967"/>
          <a:ext cx="1098000" cy="109800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4618425" y="93939"/>
          <a:ext cx="1297302" cy="1196054"/>
        </a:xfrm>
        <a:prstGeom prst="rect">
          <a:avLst/>
        </a:prstGeom>
        <a:blipFill>
          <a:blip xmlns:r="http://schemas.openxmlformats.org/officeDocument/2006/relationships"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4367077" y="1582967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View Transaction</a:t>
          </a:r>
        </a:p>
      </dsp:txBody>
      <dsp:txXfrm>
        <a:off x="4367077" y="1582967"/>
        <a:ext cx="1800000" cy="787500"/>
      </dsp:txXfrm>
    </dsp:sp>
    <dsp:sp modelId="{150E4B2C-C413-4BF2-BE44-61CABB4D422E}">
      <dsp:nvSpPr>
        <dsp:cNvPr id="0" name=""/>
        <dsp:cNvSpPr/>
      </dsp:nvSpPr>
      <dsp:spPr>
        <a:xfrm>
          <a:off x="488077" y="2900766"/>
          <a:ext cx="1098000" cy="109800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388517" y="2839129"/>
          <a:ext cx="1297119" cy="1221273"/>
        </a:xfrm>
        <a:prstGeom prst="rect">
          <a:avLst/>
        </a:prstGeom>
        <a:blipFill>
          <a:blip xmlns:r="http://schemas.openxmlformats.org/officeDocument/2006/relationships" r:embed="rId7">
            <a:biLevel thresh="7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3000" b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137077" y="4340766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View Lift Configuration</a:t>
          </a:r>
        </a:p>
      </dsp:txBody>
      <dsp:txXfrm>
        <a:off x="137077" y="4340766"/>
        <a:ext cx="1800000" cy="787500"/>
      </dsp:txXfrm>
    </dsp:sp>
    <dsp:sp modelId="{FB9B0F2E-A209-4355-A025-0CC7EDD3BBA7}">
      <dsp:nvSpPr>
        <dsp:cNvPr id="0" name=""/>
        <dsp:cNvSpPr/>
      </dsp:nvSpPr>
      <dsp:spPr>
        <a:xfrm>
          <a:off x="2603077" y="2919428"/>
          <a:ext cx="1098000" cy="109800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2459911" y="2820467"/>
          <a:ext cx="1384330" cy="1295922"/>
        </a:xfrm>
        <a:prstGeom prst="rect">
          <a:avLst/>
        </a:prstGeom>
        <a:blipFill>
          <a:blip xmlns:r="http://schemas.openxmlformats.org/officeDocument/2006/relationships" r:embed="rId9">
            <a:biLevel thresh="7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3000" b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2252077" y="4359428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Group Transaction by Date</a:t>
          </a:r>
        </a:p>
      </dsp:txBody>
      <dsp:txXfrm>
        <a:off x="2252077" y="4359428"/>
        <a:ext cx="1800000" cy="787500"/>
      </dsp:txXfrm>
    </dsp:sp>
    <dsp:sp modelId="{65536747-85A9-4E80-9602-C67CD1FBB07C}">
      <dsp:nvSpPr>
        <dsp:cNvPr id="0" name=""/>
        <dsp:cNvSpPr/>
      </dsp:nvSpPr>
      <dsp:spPr>
        <a:xfrm>
          <a:off x="4718077" y="2869947"/>
          <a:ext cx="1098000" cy="1098000"/>
        </a:xfrm>
        <a:prstGeom prst="ellipse">
          <a:avLst/>
        </a:prstGeom>
        <a:noFill/>
        <a:ln>
          <a:solidFill>
            <a:schemeClr val="accent1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2BC5B-64A6-4AB5-B504-7370635A17E5}">
      <dsp:nvSpPr>
        <dsp:cNvPr id="0" name=""/>
        <dsp:cNvSpPr/>
      </dsp:nvSpPr>
      <dsp:spPr>
        <a:xfrm>
          <a:off x="4952077" y="3103947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biLevel thresh="7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B22AB-7E47-4A21-BB25-ECA1713940C6}">
      <dsp:nvSpPr>
        <dsp:cNvPr id="0" name=""/>
        <dsp:cNvSpPr/>
      </dsp:nvSpPr>
      <dsp:spPr>
        <a:xfrm>
          <a:off x="4367077" y="4309947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Update Transactions Automatically</a:t>
          </a:r>
        </a:p>
      </dsp:txBody>
      <dsp:txXfrm>
        <a:off x="4367077" y="4309947"/>
        <a:ext cx="1800000" cy="78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7/7/2023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47" y="2104006"/>
            <a:ext cx="5630255" cy="240573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ELEVATOR SYSTEM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16" name="Picture Placeholder 15" descr="people looking at floorplan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42599" y="-19458"/>
            <a:ext cx="7261837" cy="6877457"/>
          </a:xfrm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5EAE-3A37-43DE-9737-13DDF056B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804221"/>
            <a:ext cx="5452158" cy="40057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Developed the lift functions (move up/ move down, door open /close)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Updated the lift transaction and displayed daily transactions in table format.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Grouping the transactions with date as a parameter and represented as a bar chart for analysis of number of transactions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Implemented an alert pop up during overload condition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2"/>
                </a:solidFill>
              </a:rPr>
              <a:t>Displayed the lift configurations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9C09C-6E20-48F6-AE6D-C893A0F3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pic>
        <p:nvPicPr>
          <p:cNvPr id="20" name="Picture Placeholder 19" descr="people looking at something on table">
            <a:extLst>
              <a:ext uri="{FF2B5EF4-FFF2-40B4-BE49-F238E27FC236}">
                <a16:creationId xmlns:a16="http://schemas.microsoft.com/office/drawing/2014/main" id="{73A69289-D803-3943-9979-42FED843A2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45" t="9922" r="10867" b="16594"/>
          <a:stretch/>
        </p:blipFill>
        <p:spPr>
          <a:xfrm>
            <a:off x="5360072" y="661364"/>
            <a:ext cx="6831928" cy="5535272"/>
          </a:xfrm>
        </p:spPr>
      </p:pic>
    </p:spTree>
    <p:extLst>
      <p:ext uri="{BB962C8B-B14F-4D97-AF65-F5344CB8AC3E}">
        <p14:creationId xmlns:p14="http://schemas.microsoft.com/office/powerpoint/2010/main" val="405099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CBFE42-DFD1-4945-A9A4-5544D38C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0" y="1491450"/>
            <a:ext cx="4828993" cy="3438730"/>
          </a:xfrm>
        </p:spPr>
        <p:txBody>
          <a:bodyPr/>
          <a:lstStyle/>
          <a:p>
            <a:r>
              <a:rPr lang="en-US" dirty="0"/>
              <a:t>Standards followed  &amp; </a:t>
            </a:r>
            <a:br>
              <a:rPr lang="en-US" dirty="0"/>
            </a:br>
            <a:r>
              <a:rPr lang="en-US" dirty="0"/>
              <a:t> Maintenance aspects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1C55D-5A2E-30A2-60FA-BB9C4ACC6969}"/>
              </a:ext>
            </a:extLst>
          </p:cNvPr>
          <p:cNvSpPr txBox="1"/>
          <p:nvPr/>
        </p:nvSpPr>
        <p:spPr>
          <a:xfrm>
            <a:off x="6427434" y="2104008"/>
            <a:ext cx="5335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Naming Conventions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Maintained a proper import structure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Used functional components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Organized each components in separate folder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568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2" name="Picture Placeholder 21" descr="A group of people in a room at an easel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3" r="113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354" y="448023"/>
            <a:ext cx="4845068" cy="853240"/>
          </a:xfrm>
        </p:spPr>
        <p:txBody>
          <a:bodyPr/>
          <a:lstStyle/>
          <a:p>
            <a:r>
              <a:rPr lang="en-US" dirty="0"/>
              <a:t>Team - 3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722" y="1491448"/>
            <a:ext cx="2647162" cy="470838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Premikkha S 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b="1" dirty="0" err="1"/>
              <a:t>Logesuwaran</a:t>
            </a:r>
            <a:r>
              <a:rPr lang="en-US" b="1" dirty="0"/>
              <a:t> P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Pavithra Sree M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Keerthana 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Maheswaran R</a:t>
            </a:r>
          </a:p>
          <a:p>
            <a:pPr marL="0" indent="0">
              <a:lnSpc>
                <a:spcPct val="250000"/>
              </a:lnSpc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9E319FF9-B321-9D4B-AA89-6EFE57293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/>
          <a:stretch/>
        </p:blipFill>
        <p:spPr>
          <a:xfrm flipH="1">
            <a:off x="516758" y="448023"/>
            <a:ext cx="5924939" cy="6409977"/>
          </a:xfr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1103" y="1017276"/>
            <a:ext cx="3621494" cy="4823447"/>
          </a:xfrm>
        </p:spPr>
        <p:txBody>
          <a:bodyPr>
            <a:normAutofit/>
          </a:bodyPr>
          <a:lstStyle/>
          <a:p>
            <a:r>
              <a:rPr lang="en-US" sz="2000" dirty="0"/>
              <a:t>Problem Definition</a:t>
            </a:r>
          </a:p>
          <a:p>
            <a:r>
              <a:rPr lang="en-US" sz="2000" dirty="0"/>
              <a:t>Features of the System</a:t>
            </a:r>
          </a:p>
          <a:p>
            <a:r>
              <a:rPr lang="en-US" sz="2000" dirty="0"/>
              <a:t>Client-Side Technology</a:t>
            </a:r>
          </a:p>
          <a:p>
            <a:r>
              <a:rPr lang="en-US" sz="2000" dirty="0"/>
              <a:t>Server-Side Technology</a:t>
            </a:r>
          </a:p>
          <a:p>
            <a:r>
              <a:rPr lang="en-US" sz="2000" dirty="0"/>
              <a:t>System Design</a:t>
            </a:r>
          </a:p>
          <a:p>
            <a:r>
              <a:rPr lang="en-US" sz="2000" dirty="0"/>
              <a:t>Assumptions</a:t>
            </a:r>
          </a:p>
          <a:p>
            <a:r>
              <a:rPr lang="en-US" sz="2000" dirty="0"/>
              <a:t>Execution</a:t>
            </a:r>
          </a:p>
          <a:p>
            <a:r>
              <a:rPr lang="en-US" sz="2000" dirty="0"/>
              <a:t>Standards followed and maintenance aspects</a:t>
            </a:r>
          </a:p>
        </p:txBody>
      </p:sp>
      <p:pic>
        <p:nvPicPr>
          <p:cNvPr id="26" name="Picture Placeholder 25" descr="woman looking at tablet device">
            <a:extLst>
              <a:ext uri="{FF2B5EF4-FFF2-40B4-BE49-F238E27FC236}">
                <a16:creationId xmlns:a16="http://schemas.microsoft.com/office/drawing/2014/main" id="{7BB0D9BC-46FF-F44B-953D-31A74B8034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878"/>
            <a:ext cx="5123378" cy="6864485"/>
          </a:xfr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8" y="1660123"/>
            <a:ext cx="4323606" cy="4208017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An elevator is an integral part of buildings that have multiple floors.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 elevator car could be in different states, either up or down.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Inside an elevator, there will be a panel for passengers to select the floor on which they want to go.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 elevator car will have a fixed capacity for the number of passengers and display to show on which floor the elevator car is currently located.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 Application displays the Lift transaction details.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5304" y="-1"/>
            <a:ext cx="8942370" cy="685800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A242B-BE24-268F-DE86-B1DD018E60C1}"/>
              </a:ext>
            </a:extLst>
          </p:cNvPr>
          <p:cNvSpPr txBox="1"/>
          <p:nvPr/>
        </p:nvSpPr>
        <p:spPr>
          <a:xfrm>
            <a:off x="727788" y="629775"/>
            <a:ext cx="536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Art Placeholder - 2 X Icons Vertical">
            <a:extLst>
              <a:ext uri="{FF2B5EF4-FFF2-40B4-BE49-F238E27FC236}">
                <a16:creationId xmlns:a16="http://schemas.microsoft.com/office/drawing/2014/main" id="{05161A65-4E7E-B44A-B0C7-71A1F0FD5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014008"/>
              </p:ext>
            </p:extLst>
          </p:nvPr>
        </p:nvGraphicFramePr>
        <p:xfrm>
          <a:off x="676292" y="518831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Technology  </a:t>
            </a:r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Art Placeholder - 2 X Icons Vertical">
            <a:extLst>
              <a:ext uri="{FF2B5EF4-FFF2-40B4-BE49-F238E27FC236}">
                <a16:creationId xmlns:a16="http://schemas.microsoft.com/office/drawing/2014/main" id="{05161A65-4E7E-B44A-B0C7-71A1F0FD5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856926"/>
              </p:ext>
            </p:extLst>
          </p:nvPr>
        </p:nvGraphicFramePr>
        <p:xfrm>
          <a:off x="345232" y="642531"/>
          <a:ext cx="5284794" cy="557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Technology </a:t>
            </a:r>
          </a:p>
        </p:txBody>
      </p:sp>
    </p:spTree>
    <p:extLst>
      <p:ext uri="{BB962C8B-B14F-4D97-AF65-F5344CB8AC3E}">
        <p14:creationId xmlns:p14="http://schemas.microsoft.com/office/powerpoint/2010/main" val="5923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 descr="SmartArt Placeholder - 4 X Icons">
            <a:extLst>
              <a:ext uri="{FF2B5EF4-FFF2-40B4-BE49-F238E27FC236}">
                <a16:creationId xmlns:a16="http://schemas.microsoft.com/office/drawing/2014/main" id="{5EB466A8-B25D-AA40-A3BE-639E8D6568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632880"/>
              </p:ext>
            </p:extLst>
          </p:nvPr>
        </p:nvGraphicFramePr>
        <p:xfrm>
          <a:off x="5887846" y="1371805"/>
          <a:ext cx="6304154" cy="5240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br>
              <a:rPr lang="en-US" dirty="0"/>
            </a:br>
            <a:r>
              <a:rPr lang="en-US" dirty="0"/>
              <a:t>the System</a:t>
            </a:r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FEB38D-85AD-EB41-9EC1-E966F44A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819470"/>
            <a:ext cx="6615404" cy="662474"/>
          </a:xfrm>
        </p:spPr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D4B10F-ADAA-B74F-8461-59D7CAF3C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917" y="2584581"/>
            <a:ext cx="5816083" cy="2668556"/>
          </a:xfrm>
        </p:spPr>
        <p:txBody>
          <a:bodyPr>
            <a:normAutofit lnSpcReduction="10000"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To develop the elevator functions (up, down, door open /close)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To track the transactions of elevator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To update the battery level after each transaction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Display alert for overload condition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Emergency alarm incase of critical conditions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2" name="Picture Placeholder 31" descr="Person at desk talking.">
            <a:extLst>
              <a:ext uri="{FF2B5EF4-FFF2-40B4-BE49-F238E27FC236}">
                <a16:creationId xmlns:a16="http://schemas.microsoft.com/office/drawing/2014/main" id="{96E64F75-DC38-A047-84B3-5B96136A96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93262" y="0"/>
            <a:ext cx="7598736" cy="6858000"/>
          </a:xfrm>
        </p:spPr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3051-9B76-1D83-ACA6-E517A487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Design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E01D6-3627-A313-A81E-DCB5AF0DC024}"/>
              </a:ext>
            </a:extLst>
          </p:cNvPr>
          <p:cNvSpPr/>
          <p:nvPr/>
        </p:nvSpPr>
        <p:spPr>
          <a:xfrm>
            <a:off x="6182493" y="1637260"/>
            <a:ext cx="3904357" cy="1880201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C73731-A89F-7C70-3750-9CADB2A38BBF}"/>
              </a:ext>
            </a:extLst>
          </p:cNvPr>
          <p:cNvSpPr/>
          <p:nvPr/>
        </p:nvSpPr>
        <p:spPr>
          <a:xfrm>
            <a:off x="6486784" y="2146242"/>
            <a:ext cx="1456885" cy="502642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87E06A-C939-F5DC-2095-3C1330DA4B91}"/>
              </a:ext>
            </a:extLst>
          </p:cNvPr>
          <p:cNvSpPr/>
          <p:nvPr/>
        </p:nvSpPr>
        <p:spPr>
          <a:xfrm>
            <a:off x="8247961" y="2132444"/>
            <a:ext cx="1276588" cy="516440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79CB0B-1759-034F-4CEF-4BE4575D0573}"/>
              </a:ext>
            </a:extLst>
          </p:cNvPr>
          <p:cNvSpPr/>
          <p:nvPr/>
        </p:nvSpPr>
        <p:spPr>
          <a:xfrm>
            <a:off x="6486784" y="2849494"/>
            <a:ext cx="3094648" cy="405747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 Client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870D0C-45DC-2197-FA24-256FBCACA48C}"/>
              </a:ext>
            </a:extLst>
          </p:cNvPr>
          <p:cNvSpPr/>
          <p:nvPr/>
        </p:nvSpPr>
        <p:spPr>
          <a:xfrm>
            <a:off x="6182493" y="4160856"/>
            <a:ext cx="3904357" cy="211913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750BCB-56E2-EBA9-A2A1-24B3F0B04700}"/>
              </a:ext>
            </a:extLst>
          </p:cNvPr>
          <p:cNvSpPr/>
          <p:nvPr/>
        </p:nvSpPr>
        <p:spPr>
          <a:xfrm>
            <a:off x="6488564" y="4953790"/>
            <a:ext cx="886336" cy="548507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12E8F5-C6BB-8760-22B0-68EC9F029D65}"/>
              </a:ext>
            </a:extLst>
          </p:cNvPr>
          <p:cNvSpPr/>
          <p:nvPr/>
        </p:nvSpPr>
        <p:spPr>
          <a:xfrm>
            <a:off x="7521365" y="4953790"/>
            <a:ext cx="1222807" cy="548507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9713D8-407F-A6E6-2BA0-1B6DFBF0FDCE}"/>
              </a:ext>
            </a:extLst>
          </p:cNvPr>
          <p:cNvSpPr/>
          <p:nvPr/>
        </p:nvSpPr>
        <p:spPr>
          <a:xfrm>
            <a:off x="8904093" y="4948316"/>
            <a:ext cx="998195" cy="548507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 Context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284125-6C0C-79E8-F611-9D349AED5DC0}"/>
              </a:ext>
            </a:extLst>
          </p:cNvPr>
          <p:cNvSpPr/>
          <p:nvPr/>
        </p:nvSpPr>
        <p:spPr>
          <a:xfrm>
            <a:off x="6486784" y="4373930"/>
            <a:ext cx="3398664" cy="405747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REST Controller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E516F0E-E165-5ABD-644C-E5D8D2C0FD36}"/>
              </a:ext>
            </a:extLst>
          </p:cNvPr>
          <p:cNvSpPr/>
          <p:nvPr/>
        </p:nvSpPr>
        <p:spPr>
          <a:xfrm rot="10800000">
            <a:off x="7161540" y="3295271"/>
            <a:ext cx="374127" cy="960467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C8D4B9D0-E8A1-3876-7743-31965E4B7EFD}"/>
              </a:ext>
            </a:extLst>
          </p:cNvPr>
          <p:cNvSpPr/>
          <p:nvPr/>
        </p:nvSpPr>
        <p:spPr>
          <a:xfrm>
            <a:off x="8391216" y="3255241"/>
            <a:ext cx="352956" cy="1000498"/>
          </a:xfrm>
          <a:prstGeom prst="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B5D734C0-D725-ECB8-EA91-520912C25A98}"/>
              </a:ext>
            </a:extLst>
          </p:cNvPr>
          <p:cNvSpPr/>
          <p:nvPr/>
        </p:nvSpPr>
        <p:spPr>
          <a:xfrm>
            <a:off x="10795947" y="4514270"/>
            <a:ext cx="1396053" cy="1531257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8940D84F-1DD8-EF53-E032-124F3610AEB1}"/>
              </a:ext>
            </a:extLst>
          </p:cNvPr>
          <p:cNvSpPr/>
          <p:nvPr/>
        </p:nvSpPr>
        <p:spPr>
          <a:xfrm>
            <a:off x="9907534" y="5279900"/>
            <a:ext cx="888414" cy="216923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D31174-2745-5316-CD9A-FFF4E65A824C}"/>
              </a:ext>
            </a:extLst>
          </p:cNvPr>
          <p:cNvSpPr/>
          <p:nvPr/>
        </p:nvSpPr>
        <p:spPr>
          <a:xfrm>
            <a:off x="9907533" y="4994199"/>
            <a:ext cx="949958" cy="22654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6F700-C93A-A923-DAB9-FA22028C3550}"/>
              </a:ext>
            </a:extLst>
          </p:cNvPr>
          <p:cNvSpPr txBox="1"/>
          <p:nvPr/>
        </p:nvSpPr>
        <p:spPr>
          <a:xfrm>
            <a:off x="6997473" y="1637576"/>
            <a:ext cx="194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8D781-508D-0061-F523-622F1E98930F}"/>
              </a:ext>
            </a:extLst>
          </p:cNvPr>
          <p:cNvSpPr txBox="1"/>
          <p:nvPr/>
        </p:nvSpPr>
        <p:spPr>
          <a:xfrm>
            <a:off x="10982175" y="5021139"/>
            <a:ext cx="120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Azure SQL 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4782B-BCED-16A3-2B04-BD0736957643}"/>
              </a:ext>
            </a:extLst>
          </p:cNvPr>
          <p:cNvSpPr txBox="1"/>
          <p:nvPr/>
        </p:nvSpPr>
        <p:spPr>
          <a:xfrm>
            <a:off x="6999528" y="5620489"/>
            <a:ext cx="258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NET Framework</a:t>
            </a:r>
          </a:p>
        </p:txBody>
      </p:sp>
    </p:spTree>
    <p:extLst>
      <p:ext uri="{BB962C8B-B14F-4D97-AF65-F5344CB8AC3E}">
        <p14:creationId xmlns:p14="http://schemas.microsoft.com/office/powerpoint/2010/main" val="36920686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TotalTime>591</TotalTime>
  <Words>418</Words>
  <Application>Microsoft Office PowerPoint</Application>
  <PresentationFormat>Widescreen</PresentationFormat>
  <Paragraphs>69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</vt:lpstr>
      <vt:lpstr>Garamond</vt:lpstr>
      <vt:lpstr>Wingdings</vt:lpstr>
      <vt:lpstr>RetrospectVTI</vt:lpstr>
      <vt:lpstr>ELEVATOR SYSTEM  </vt:lpstr>
      <vt:lpstr>Team - 3</vt:lpstr>
      <vt:lpstr>Overview</vt:lpstr>
      <vt:lpstr>An elevator is an integral part of buildings that have multiple floors.   The elevator car could be in different states, either up or down.  Inside an elevator, there will be a panel for passengers to select the floor on which they want to go.   The elevator car will have a fixed capacity for the number of passengers and display to show on which floor the elevator car is currently located.  The Application displays the Lift transaction details.</vt:lpstr>
      <vt:lpstr>Client-Side Technology  </vt:lpstr>
      <vt:lpstr>Server-Side Technology </vt:lpstr>
      <vt:lpstr>Features of  the System</vt:lpstr>
      <vt:lpstr>ASSUMPTIONS</vt:lpstr>
      <vt:lpstr>System Design</vt:lpstr>
      <vt:lpstr>EXECUTION</vt:lpstr>
      <vt:lpstr>Standards followed  &amp;   Maintenance aspects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BASED TASK HANDLER</dc:title>
  <dc:creator>Suresh</dc:creator>
  <cp:lastModifiedBy>Maheswaran R</cp:lastModifiedBy>
  <cp:revision>19</cp:revision>
  <dcterms:created xsi:type="dcterms:W3CDTF">2023-02-08T12:23:17Z</dcterms:created>
  <dcterms:modified xsi:type="dcterms:W3CDTF">2023-07-07T07:27:15Z</dcterms:modified>
</cp:coreProperties>
</file>